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145708061" r:id="rId5"/>
    <p:sldId id="2145708025" r:id="rId6"/>
    <p:sldId id="2145708062" r:id="rId7"/>
    <p:sldId id="2145708063" r:id="rId8"/>
  </p:sldIdLst>
  <p:sldSz cx="18288000" cy="10287000"/>
  <p:notesSz cx="7026275" cy="9312275"/>
  <p:embeddedFontLst>
    <p:embeddedFont>
      <p:font typeface="Oswald" panose="00000500000000000000" pitchFamily="2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40F10D-4703-9A3D-E89F-10A5CB86702D}" name="Nathan Riddle" initials="NR" userId="Nathan Riddle" providerId="None"/>
  <p188:author id="{42BAEA17-E57A-2528-2B4C-2C3127BE7BD6}" name="Claudia Filomena" initials="CF" userId="S::claudia.filomena@bpca.ny.gov::a7d8c858-8979-4137-a1c2-9bf380c7acb6" providerId="AD"/>
  <p188:author id="{8153FD1C-5203-EFD1-E437-063BF2DF10A2}" name="Daniel Dickson" initials="DD" userId="S::daniel.dickson@bpca.ny.gov::fa0371db-b78c-4c76-b1de-d6d5b500c74f" providerId="AD"/>
  <p188:author id="{C79E7630-5D17-113C-84BF-2A4A2AEE405C}" name="Terence Cho" initials="TC" userId="S::terence.cho@bpca.ny.gov::4ebb3dff-ad2a-456d-823c-b51d6330be54" providerId="AD"/>
  <p188:author id="{A0C91131-7222-BD78-4C9D-350740F1AA52}" name="Celeste Evans" initials="CE" userId="S::cevans@akrf.com::58690b81-68c5-48fb-b606-37effdce7dad" providerId="AD"/>
  <p188:author id="{69783446-00AC-E52F-0F77-00DD44B14601}" name="Kimberlae Saul" initials="KS" userId="S::kimberlae.saul@bpca.ny.gov::4ad4a0a7-c80a-41bb-9305-ce50b3f414fb" providerId="AD"/>
  <p188:author id="{B47A4159-FBC7-414B-6BE9-235432294E69}" name="Kenneth Mui" initials="KM" userId="S::kmui@akrf.com::2bb2ac54-0733-4c6b-8bc6-0a674d093ec4" providerId="AD"/>
  <p188:author id="{D17ED25D-2785-0A80-A1F0-9A03DD871526}" name="James Gallagher" initials="JG" userId="S::james.gallagher@bpca.ny.gov::df6c25a8-90f9-4484-8d6c-0c1f4c31c796" providerId="AD"/>
  <p188:author id="{D6062662-2E8A-47A2-D713-53644E36E6B7}" name="Eric Munson" initials="EM" userId="S::eric.munson@bpca.ny.gov::33f42509-de96-454c-a0a2-791467983797" providerId="AD"/>
  <p188:author id="{7921B077-01A0-E130-D4B9-0967E63E1CE1}" name="Rami Metal" initials="RM" userId="S::rami.metal@bpca.ny.gov::ec71a8b6-7bbe-4c97-a83d-6e140eaa9a89" providerId="AD"/>
  <p188:author id="{D210A781-DBB1-CCF3-4F50-7F56F972FE3C}" name="Terence Cho" initials="TC" userId="S::Terence.Cho@bpca.ny.gov::4ebb3dff-ad2a-456d-823c-b51d6330be54" providerId="AD"/>
  <p188:author id="{3B3CE089-898C-461D-CA1A-7618545F6BBA}" name="Allie Atlas" initials="AA" userId="S::allie.atlas@bpca.ny.gov::355780ae-f1fa-4266-9f81-c63ee2dec5c6" providerId="AD"/>
  <p188:author id="{208D258B-B3BE-86EB-D15C-DAEBA35BB5B7}" name="Janie Ngo" initials="JN" userId="S::janie.ngo@bpca.ny.gov::7eecabcb-5d80-4fd0-9af2-e008ae65c85c" providerId="AD"/>
  <p188:author id="{D8704790-C48D-698C-4D4D-F6EBA6058B2E}" name="Jennifer Coghlan" initials="JC" userId="S::jcoghlan_sprlaw.com#ext#@akrfinc.onmicrosoft.com::c171759a-9107-4f53-ab46-8213b84853e1" providerId="AD"/>
  <p188:author id="{10558DC3-9596-7201-F786-C275836CDD96}" name="Dawson Gwen" initials="DG" userId="S::gwen.dawson_bpca.ny.gov#ext#@akrfinc.onmicrosoft.com::b739c8e0-c2c8-46e2-9d0f-af2f81651531" providerId="AD"/>
  <p188:author id="{C7F6BCD3-A86A-6D62-B768-AD3D4BEECF16}" name="AKRF" initials="A" userId="AKRF" providerId="None"/>
  <p188:author id="{614E11D5-9D33-0734-A4BF-1CF43DFA5356}" name="Jennifer Coghlan" initials="JC" userId="S::jcoghlan@sprlaw.com::29a8d09b-b8b7-4f4a-979c-f01e65b44d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626"/>
    <a:srgbClr val="E9E9E9"/>
    <a:srgbClr val="3CC804"/>
    <a:srgbClr val="00CC00"/>
    <a:srgbClr val="EB5D2D"/>
    <a:srgbClr val="E6E0EC"/>
    <a:srgbClr val="E8E7EC"/>
    <a:srgbClr val="CECFD4"/>
    <a:srgbClr val="E8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8DE318-9163-47F2-8FCB-DCCE36CE64F4}" v="5" dt="2026-03-13T17:36:43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Sbordone" userId="2751abbb-8c66-470f-bc48-619664e69eaa" providerId="ADAL" clId="{62AB57C4-02B4-4E2A-A8FC-E6735E668270}"/>
    <pc:docChg chg="undo custSel modSld">
      <pc:chgData name="Nicholas Sbordone" userId="2751abbb-8c66-470f-bc48-619664e69eaa" providerId="ADAL" clId="{62AB57C4-02B4-4E2A-A8FC-E6735E668270}" dt="2026-03-13T17:40:51.300" v="768" actId="114"/>
      <pc:docMkLst>
        <pc:docMk/>
      </pc:docMkLst>
      <pc:sldChg chg="modSp mod">
        <pc:chgData name="Nicholas Sbordone" userId="2751abbb-8c66-470f-bc48-619664e69eaa" providerId="ADAL" clId="{62AB57C4-02B4-4E2A-A8FC-E6735E668270}" dt="2026-03-13T17:35:10.221" v="738" actId="313"/>
        <pc:sldMkLst>
          <pc:docMk/>
          <pc:sldMk cId="1787288951" sldId="2145708025"/>
        </pc:sldMkLst>
        <pc:spChg chg="mod">
          <ac:chgData name="Nicholas Sbordone" userId="2751abbb-8c66-470f-bc48-619664e69eaa" providerId="ADAL" clId="{62AB57C4-02B4-4E2A-A8FC-E6735E668270}" dt="2026-03-13T17:35:10.221" v="738" actId="313"/>
          <ac:spMkLst>
            <pc:docMk/>
            <pc:sldMk cId="1787288951" sldId="2145708025"/>
            <ac:spMk id="4" creationId="{05E197E6-B753-F886-9D60-804ED3E2782F}"/>
          </ac:spMkLst>
        </pc:spChg>
      </pc:sldChg>
      <pc:sldChg chg="modSp mod">
        <pc:chgData name="Nicholas Sbordone" userId="2751abbb-8c66-470f-bc48-619664e69eaa" providerId="ADAL" clId="{62AB57C4-02B4-4E2A-A8FC-E6735E668270}" dt="2026-03-13T17:37:57.646" v="747" actId="20577"/>
        <pc:sldMkLst>
          <pc:docMk/>
          <pc:sldMk cId="3888080511" sldId="2145708062"/>
        </pc:sldMkLst>
        <pc:spChg chg="mod">
          <ac:chgData name="Nicholas Sbordone" userId="2751abbb-8c66-470f-bc48-619664e69eaa" providerId="ADAL" clId="{62AB57C4-02B4-4E2A-A8FC-E6735E668270}" dt="2026-03-13T17:37:57.646" v="747" actId="20577"/>
          <ac:spMkLst>
            <pc:docMk/>
            <pc:sldMk cId="3888080511" sldId="2145708062"/>
            <ac:spMk id="2" creationId="{26753FDC-F84A-90C0-C02F-7A9A13907FB1}"/>
          </ac:spMkLst>
        </pc:spChg>
      </pc:sldChg>
      <pc:sldChg chg="addSp delSp modSp mod">
        <pc:chgData name="Nicholas Sbordone" userId="2751abbb-8c66-470f-bc48-619664e69eaa" providerId="ADAL" clId="{62AB57C4-02B4-4E2A-A8FC-E6735E668270}" dt="2026-03-13T17:40:51.300" v="768" actId="114"/>
        <pc:sldMkLst>
          <pc:docMk/>
          <pc:sldMk cId="2050613422" sldId="2145708063"/>
        </pc:sldMkLst>
        <pc:spChg chg="mod">
          <ac:chgData name="Nicholas Sbordone" userId="2751abbb-8c66-470f-bc48-619664e69eaa" providerId="ADAL" clId="{62AB57C4-02B4-4E2A-A8FC-E6735E668270}" dt="2026-03-13T17:40:51.300" v="768" actId="114"/>
          <ac:spMkLst>
            <pc:docMk/>
            <pc:sldMk cId="2050613422" sldId="2145708063"/>
            <ac:spMk id="3" creationId="{AFBCCCED-3DCB-D8DC-C681-B75605D06F52}"/>
          </ac:spMkLst>
        </pc:spChg>
        <pc:picChg chg="add mod">
          <ac:chgData name="Nicholas Sbordone" userId="2751abbb-8c66-470f-bc48-619664e69eaa" providerId="ADAL" clId="{62AB57C4-02B4-4E2A-A8FC-E6735E668270}" dt="2026-03-13T17:40:21.426" v="760" actId="1038"/>
          <ac:picMkLst>
            <pc:docMk/>
            <pc:sldMk cId="2050613422" sldId="2145708063"/>
            <ac:picMk id="2" creationId="{4CC12130-829F-16D9-376F-0AA5EAC6830F}"/>
          </ac:picMkLst>
        </pc:picChg>
        <pc:picChg chg="add mod">
          <ac:chgData name="Nicholas Sbordone" userId="2751abbb-8c66-470f-bc48-619664e69eaa" providerId="ADAL" clId="{62AB57C4-02B4-4E2A-A8FC-E6735E668270}" dt="2026-03-13T17:40:24.352" v="766" actId="1038"/>
          <ac:picMkLst>
            <pc:docMk/>
            <pc:sldMk cId="2050613422" sldId="2145708063"/>
            <ac:picMk id="5" creationId="{FC64C206-2293-1C66-97FF-04DF3A9C7782}"/>
          </ac:picMkLst>
        </pc:picChg>
        <pc:picChg chg="del">
          <ac:chgData name="Nicholas Sbordone" userId="2751abbb-8c66-470f-bc48-619664e69eaa" providerId="ADAL" clId="{62AB57C4-02B4-4E2A-A8FC-E6735E668270}" dt="2026-03-13T17:34:35.139" v="709" actId="21"/>
          <ac:picMkLst>
            <pc:docMk/>
            <pc:sldMk cId="2050613422" sldId="2145708063"/>
            <ac:picMk id="1026" creationId="{66737C9A-C9AE-0CA6-B736-F46724642A8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CF1A5B-5F6C-95AD-E719-75D5F865C5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024" cy="467134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5246B-35C8-AB0F-BBE8-DE9F1A9E8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80647" y="0"/>
            <a:ext cx="3044024" cy="467134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0529293E-DA88-496D-9F1E-210661795F72}" type="datetimeFigureOut">
              <a:rPr lang="en-US" smtClean="0">
                <a:latin typeface="Arial" panose="020B0604020202020204" pitchFamily="34" charset="0"/>
              </a:rPr>
              <a:t>3/13/2026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6DF0E-1C0F-1817-8418-4F4052F779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5141"/>
            <a:ext cx="3044024" cy="467134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F6037-DD52-6FE5-DDD0-439FCB5A7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80647" y="8845141"/>
            <a:ext cx="3044024" cy="467134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7C04ECD9-1DED-4C24-ADD7-9F07E368B4F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64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9626" cy="349210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7115" y="0"/>
            <a:ext cx="4059626" cy="349210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7268E1E-0E44-426D-905E-8AD9B19D2182}" type="datetimeFigureOut">
              <a:rPr lang="cs-CZ" smtClean="0"/>
              <a:pPr/>
              <a:t>13.03.2026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9025" y="522288"/>
            <a:ext cx="4649788" cy="2614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837" y="3311031"/>
            <a:ext cx="7494693" cy="3138043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2063"/>
            <a:ext cx="4059626" cy="34759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7115" y="6622063"/>
            <a:ext cx="4059626" cy="34759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>
          <a:extLst>
            <a:ext uri="{FF2B5EF4-FFF2-40B4-BE49-F238E27FC236}">
              <a16:creationId xmlns:a16="http://schemas.microsoft.com/office/drawing/2014/main" id="{BE39FAC6-292C-DBEA-789F-B15D00C4A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1484959b13_0_25:notes">
            <a:extLst>
              <a:ext uri="{FF2B5EF4-FFF2-40B4-BE49-F238E27FC236}">
                <a16:creationId xmlns:a16="http://schemas.microsoft.com/office/drawing/2014/main" id="{E0345115-49C1-79FB-68F4-FE7264A84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706438"/>
            <a:ext cx="6272212" cy="3527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1484959b13_0_25:notes">
            <a:extLst>
              <a:ext uri="{FF2B5EF4-FFF2-40B4-BE49-F238E27FC236}">
                <a16:creationId xmlns:a16="http://schemas.microsoft.com/office/drawing/2014/main" id="{576867A7-635A-4D30-5732-BFA88E7CBC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2550" y="4470176"/>
            <a:ext cx="5700391" cy="4234903"/>
          </a:xfrm>
          <a:prstGeom prst="rect">
            <a:avLst/>
          </a:prstGeom>
        </p:spPr>
        <p:txBody>
          <a:bodyPr spcFirstLastPara="1" wrap="square" lIns="94474" tIns="94474" rIns="94474" bIns="94474" anchor="t" anchorCtr="0">
            <a:noAutofit/>
          </a:bodyPr>
          <a:lstStyle/>
          <a:p>
            <a:r>
              <a:rPr lang="en-US"/>
              <a:t>Text / Content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327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>
          <a:extLst>
            <a:ext uri="{FF2B5EF4-FFF2-40B4-BE49-F238E27FC236}">
              <a16:creationId xmlns:a16="http://schemas.microsoft.com/office/drawing/2014/main" id="{CE87EC0A-21D1-3DE9-9351-54F0ADFC7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1484959b13_0_25:notes">
            <a:extLst>
              <a:ext uri="{FF2B5EF4-FFF2-40B4-BE49-F238E27FC236}">
                <a16:creationId xmlns:a16="http://schemas.microsoft.com/office/drawing/2014/main" id="{2CA2011E-773F-CC47-08F3-CA87D0124A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706438"/>
            <a:ext cx="6272212" cy="3527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1484959b13_0_25:notes">
            <a:extLst>
              <a:ext uri="{FF2B5EF4-FFF2-40B4-BE49-F238E27FC236}">
                <a16:creationId xmlns:a16="http://schemas.microsoft.com/office/drawing/2014/main" id="{E469FBC4-F197-A685-67F0-C9B0AAD6BF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2550" y="4470176"/>
            <a:ext cx="5700391" cy="4234903"/>
          </a:xfrm>
          <a:prstGeom prst="rect">
            <a:avLst/>
          </a:prstGeom>
        </p:spPr>
        <p:txBody>
          <a:bodyPr spcFirstLastPara="1" wrap="square" lIns="94474" tIns="94474" rIns="94474" bIns="94474" anchor="t" anchorCtr="0">
            <a:noAutofit/>
          </a:bodyPr>
          <a:lstStyle/>
          <a:p>
            <a:r>
              <a:rPr lang="en-US"/>
              <a:t>Text / Content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812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>
          <a:extLst>
            <a:ext uri="{FF2B5EF4-FFF2-40B4-BE49-F238E27FC236}">
              <a16:creationId xmlns:a16="http://schemas.microsoft.com/office/drawing/2014/main" id="{EF12DD45-3C36-C180-5C64-BD8C7D50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1484959b13_0_25:notes">
            <a:extLst>
              <a:ext uri="{FF2B5EF4-FFF2-40B4-BE49-F238E27FC236}">
                <a16:creationId xmlns:a16="http://schemas.microsoft.com/office/drawing/2014/main" id="{BFA8BF2C-EAD6-7ACC-0103-C3D02BA93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706438"/>
            <a:ext cx="6272212" cy="3527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1484959b13_0_25:notes">
            <a:extLst>
              <a:ext uri="{FF2B5EF4-FFF2-40B4-BE49-F238E27FC236}">
                <a16:creationId xmlns:a16="http://schemas.microsoft.com/office/drawing/2014/main" id="{05694879-7ED9-5554-3753-95CFD25ABC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2550" y="4470176"/>
            <a:ext cx="5700391" cy="4234903"/>
          </a:xfrm>
          <a:prstGeom prst="rect">
            <a:avLst/>
          </a:prstGeom>
        </p:spPr>
        <p:txBody>
          <a:bodyPr spcFirstLastPara="1" wrap="square" lIns="94474" tIns="94474" rIns="94474" bIns="94474" anchor="t" anchorCtr="0">
            <a:noAutofit/>
          </a:bodyPr>
          <a:lstStyle/>
          <a:p>
            <a:r>
              <a:rPr lang="en-US"/>
              <a:t>Text / Content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993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502E-4C9A-4347-B701-FE96ACA0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40" y="2402277"/>
            <a:ext cx="15773400" cy="65270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E4610F"/>
              </a:buClr>
              <a:defRPr sz="260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610F"/>
              </a:buClr>
              <a:defRPr sz="2348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610F"/>
              </a:buClr>
              <a:defRPr sz="208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610F"/>
              </a:buClr>
              <a:defRPr sz="1826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610F"/>
              </a:buClr>
              <a:defRPr sz="1826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B064B-715B-4AA6-A783-C95A295B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FB65-ED84-40F3-9DA4-4D97D0F57129}" type="datetime1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BC0D-6AF9-4A55-9FD5-1E40458D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N/WBPC PUBLIC SCOPING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B5497-A9D5-4F2C-AE30-1ED4CDDF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899" y="9534527"/>
            <a:ext cx="4898951" cy="547688"/>
          </a:xfrm>
        </p:spPr>
        <p:txBody>
          <a:bodyPr/>
          <a:lstStyle/>
          <a:p>
            <a:fld id="{A8F2BEFC-C6DE-45D5-B302-F8E8FDE6A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4985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972800" y="9702800"/>
            <a:ext cx="2895600" cy="36512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38500" y="96710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chi.mp/johnson-asberry/bpcr-newslettersignu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bpcresiliency.inf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7409" y="-2"/>
            <a:ext cx="15029642" cy="10287001"/>
          </a:xfrm>
          <a:custGeom>
            <a:avLst/>
            <a:gdLst/>
            <a:ahLst/>
            <a:cxnLst/>
            <a:rect l="l" t="t" r="r" b="b"/>
            <a:pathLst>
              <a:path w="20814916" h="13876611">
                <a:moveTo>
                  <a:pt x="0" y="0"/>
                </a:moveTo>
                <a:lnTo>
                  <a:pt x="20814916" y="0"/>
                </a:lnTo>
                <a:lnTo>
                  <a:pt x="20814916" y="13876611"/>
                </a:lnTo>
                <a:lnTo>
                  <a:pt x="0" y="13876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3" r="-3802" b="-9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CF740C-B817-853B-9615-9CF94DA3539F}"/>
              </a:ext>
            </a:extLst>
          </p:cNvPr>
          <p:cNvSpPr/>
          <p:nvPr/>
        </p:nvSpPr>
        <p:spPr>
          <a:xfrm>
            <a:off x="0" y="-2"/>
            <a:ext cx="5289550" cy="1028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2200" y="467240"/>
            <a:ext cx="2885888" cy="1647310"/>
          </a:xfrm>
          <a:custGeom>
            <a:avLst/>
            <a:gdLst/>
            <a:ahLst/>
            <a:cxnLst/>
            <a:rect l="l" t="t" r="r" b="b"/>
            <a:pathLst>
              <a:path w="7323441" h="4180333">
                <a:moveTo>
                  <a:pt x="0" y="0"/>
                </a:moveTo>
                <a:lnTo>
                  <a:pt x="7323442" y="0"/>
                </a:lnTo>
                <a:lnTo>
                  <a:pt x="7323442" y="4180333"/>
                </a:lnTo>
                <a:lnTo>
                  <a:pt x="0" y="4180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29" t="-23148" r="-12077" b="-233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7297" y="2297534"/>
            <a:ext cx="2850792" cy="665633"/>
          </a:xfrm>
          <a:custGeom>
            <a:avLst/>
            <a:gdLst/>
            <a:ahLst/>
            <a:cxnLst/>
            <a:rect l="l" t="t" r="r" b="b"/>
            <a:pathLst>
              <a:path w="6081135" h="1419888">
                <a:moveTo>
                  <a:pt x="0" y="0"/>
                </a:moveTo>
                <a:lnTo>
                  <a:pt x="6081136" y="0"/>
                </a:lnTo>
                <a:lnTo>
                  <a:pt x="6081136" y="1419887"/>
                </a:lnTo>
                <a:lnTo>
                  <a:pt x="0" y="1419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04" t="-36281" r="-11126" b="-38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49579" y="7055076"/>
            <a:ext cx="50158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>
                <a:solidFill>
                  <a:srgbClr val="236936"/>
                </a:solidFill>
                <a:latin typeface="Arial" panose="020B0604020202020204" pitchFamily="34" charset="0"/>
                <a:ea typeface="Calibri"/>
                <a:cs typeface="Arial"/>
              </a:rPr>
              <a:t>BPCA LMCR Quarterly Update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19D6F0-B52E-07DB-6377-FF998FB1294D}"/>
              </a:ext>
            </a:extLst>
          </p:cNvPr>
          <p:cNvSpPr txBox="1"/>
          <p:nvPr/>
        </p:nvSpPr>
        <p:spPr>
          <a:xfrm>
            <a:off x="527658" y="9268285"/>
            <a:ext cx="9153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lvetica Bold"/>
                <a:cs typeface="Arial" panose="020B0604020202020204" pitchFamily="34" charset="0"/>
                <a:sym typeface="Helvetica Bold"/>
              </a:rPr>
              <a:t>March 16, 2026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lvetica 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>
          <a:extLst>
            <a:ext uri="{FF2B5EF4-FFF2-40B4-BE49-F238E27FC236}">
              <a16:creationId xmlns:a16="http://schemas.microsoft.com/office/drawing/2014/main" id="{E752AC7A-05C9-DDF9-91E7-499E8802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644BB112-CB02-BE45-1936-79F826CF64E1}"/>
              </a:ext>
            </a:extLst>
          </p:cNvPr>
          <p:cNvSpPr/>
          <p:nvPr/>
        </p:nvSpPr>
        <p:spPr>
          <a:xfrm>
            <a:off x="275534" y="268562"/>
            <a:ext cx="17734788" cy="1124897"/>
          </a:xfrm>
          <a:prstGeom prst="round2SameRect">
            <a:avLst>
              <a:gd name="adj1" fmla="val 31537"/>
              <a:gd name="adj2" fmla="val 0"/>
            </a:avLst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173FF09-F0DA-3040-E9C1-B4DDC61F7E74}"/>
              </a:ext>
            </a:extLst>
          </p:cNvPr>
          <p:cNvSpPr txBox="1">
            <a:spLocks/>
          </p:cNvSpPr>
          <p:nvPr/>
        </p:nvSpPr>
        <p:spPr>
          <a:xfrm>
            <a:off x="631516" y="585680"/>
            <a:ext cx="16692527" cy="66918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spc="300">
                <a:solidFill>
                  <a:srgbClr val="154973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Oswald"/>
              </a:rPr>
              <a:t>South Battery Park Resiliency Project</a:t>
            </a:r>
            <a:endParaRPr lang="en-US" sz="3600" dirty="0">
              <a:solidFill>
                <a:schemeClr val="tx1"/>
              </a:solidFill>
              <a:latin typeface="Oswald" panose="02000503000000000000" pitchFamily="2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E7BFD7-6601-614B-27DA-D7B71EFD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38501" y="9671051"/>
            <a:ext cx="2133600" cy="36512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E197E6-B753-F886-9D60-804ED3E2782F}"/>
              </a:ext>
            </a:extLst>
          </p:cNvPr>
          <p:cNvSpPr txBox="1">
            <a:spLocks/>
          </p:cNvSpPr>
          <p:nvPr/>
        </p:nvSpPr>
        <p:spPr>
          <a:xfrm>
            <a:off x="482100" y="1669396"/>
            <a:ext cx="6257788" cy="7460874"/>
          </a:xfrm>
          <a:prstGeom prst="rect">
            <a:avLst/>
          </a:prstGeom>
        </p:spPr>
        <p:txBody>
          <a:bodyPr vert="horz" lIns="79490" tIns="39746" rIns="79490" bIns="39746" rtlCol="0" anchor="t">
            <a:noAutofit/>
          </a:bodyPr>
          <a:lstStyle>
            <a:defPPr>
              <a:defRPr lang="en-US"/>
            </a:defPPr>
            <a:lvl1pPr marL="0" indent="-3429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indent="-285750" algn="l" defTabSz="12289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800" b="1" dirty="0">
                <a:latin typeface="Aptos"/>
                <a:ea typeface="Calibri"/>
                <a:cs typeface="Helvetica"/>
              </a:rPr>
              <a:t>Wagner Park/MJH Sitework: 99% Complete</a:t>
            </a:r>
            <a:endParaRPr lang="en-US" sz="2800" dirty="0">
              <a:latin typeface="Aptos"/>
            </a:endParaRP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Punch List Work</a:t>
            </a: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Administrative Closeout</a:t>
            </a:r>
            <a:endParaRPr lang="en-US" sz="2800" dirty="0">
              <a:latin typeface="Aptos"/>
            </a:endParaRPr>
          </a:p>
          <a:p>
            <a:endParaRPr lang="en-US" sz="2800" dirty="0">
              <a:latin typeface="Aptos"/>
              <a:ea typeface="Calibri"/>
              <a:cs typeface="Calibri"/>
            </a:endParaRPr>
          </a:p>
          <a:p>
            <a:pPr indent="0">
              <a:buNone/>
            </a:pPr>
            <a:r>
              <a:rPr lang="en-US" sz="2800" b="1" dirty="0">
                <a:latin typeface="Aptos"/>
                <a:ea typeface="Calibri"/>
                <a:cs typeface="Helvetica"/>
              </a:rPr>
              <a:t>Wagner Park Pavilion: 95% Complete</a:t>
            </a:r>
            <a:endParaRPr lang="en-US" sz="2800" dirty="0">
              <a:latin typeface="Aptos"/>
              <a:ea typeface="Calibri"/>
              <a:cs typeface="Helvetica"/>
            </a:endParaRP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Classroom – 3/18 “Open House” </a:t>
            </a: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Restaurant Space</a:t>
            </a: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Punch List Work</a:t>
            </a:r>
            <a:endParaRPr lang="en-US" sz="2800" dirty="0">
              <a:latin typeface="Aptos"/>
            </a:endParaRP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Administrative Closeout</a:t>
            </a:r>
            <a:endParaRPr lang="en-US" sz="2800" dirty="0">
              <a:latin typeface="Aptos"/>
            </a:endParaRPr>
          </a:p>
          <a:p>
            <a:endParaRPr lang="en-US" sz="2800" dirty="0">
              <a:latin typeface="Aptos"/>
              <a:ea typeface="Calibri"/>
              <a:cs typeface="Calibri"/>
            </a:endParaRPr>
          </a:p>
          <a:p>
            <a:pPr indent="0">
              <a:buNone/>
            </a:pPr>
            <a:r>
              <a:rPr lang="en-US" sz="2800" b="1" dirty="0">
                <a:latin typeface="Aptos"/>
                <a:ea typeface="Calibri"/>
                <a:cs typeface="Helvetica"/>
              </a:rPr>
              <a:t>Pier A/The Battery: 70% Complete</a:t>
            </a:r>
            <a:endParaRPr lang="en-US" sz="2800" dirty="0">
              <a:latin typeface="Aptos"/>
              <a:ea typeface="+mn-lt"/>
              <a:cs typeface="+mn-lt"/>
            </a:endParaRP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Pier A Inlet </a:t>
            </a: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Pier A Plaza Tide Gate Installation</a:t>
            </a:r>
            <a:endParaRPr lang="en-US" sz="2800" dirty="0">
              <a:latin typeface="Calibri"/>
              <a:ea typeface="Calibri"/>
              <a:cs typeface="Calibri"/>
            </a:endParaRPr>
          </a:p>
          <a:p>
            <a:pPr marL="457200" indent="-457200"/>
            <a:r>
              <a:rPr lang="en-US" sz="2800" dirty="0">
                <a:latin typeface="Aptos"/>
                <a:ea typeface="Calibri"/>
                <a:cs typeface="Helvetica"/>
              </a:rPr>
              <a:t>Flood Wall Construction</a:t>
            </a:r>
            <a:endParaRPr lang="en-US" sz="2800" dirty="0">
              <a:ea typeface="Calibri"/>
              <a:cs typeface="Calibri"/>
            </a:endParaRPr>
          </a:p>
          <a:p>
            <a:pPr marL="457200" indent="-457200">
              <a:spcBef>
                <a:spcPts val="1800"/>
              </a:spcBef>
            </a:pPr>
            <a:endParaRPr lang="en-US" sz="2800" dirty="0">
              <a:latin typeface="Aptos"/>
              <a:ea typeface="Calibri"/>
              <a:cs typeface="Helvetica"/>
            </a:endParaRPr>
          </a:p>
          <a:p>
            <a:pPr marL="285750" indent="-285750">
              <a:spcBef>
                <a:spcPts val="1800"/>
              </a:spcBef>
            </a:pPr>
            <a:endParaRPr lang="en-US" sz="2800" dirty="0">
              <a:highlight>
                <a:srgbClr val="FFFF00"/>
              </a:highlight>
              <a:latin typeface="Aptos" panose="020B0004020202020204" pitchFamily="34" charset="0"/>
              <a:ea typeface="Calibri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41B90-498C-A013-4427-1063268B1BE0}"/>
              </a:ext>
            </a:extLst>
          </p:cNvPr>
          <p:cNvSpPr txBox="1"/>
          <p:nvPr/>
        </p:nvSpPr>
        <p:spPr>
          <a:xfrm>
            <a:off x="6885541" y="1673186"/>
            <a:ext cx="787706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en-US" sz="2800" b="1">
                <a:latin typeface="Aptos"/>
              </a:rPr>
              <a:t>Package 4 Completion (Mid 2026)</a:t>
            </a:r>
          </a:p>
          <a:p>
            <a:pPr marL="457200" indent="-457200" algn="l" rtl="0">
              <a:buFont typeface="Arial"/>
              <a:buChar char="•"/>
            </a:pPr>
            <a:r>
              <a:rPr lang="en-US" sz="2800">
                <a:latin typeface="Aptos"/>
              </a:rPr>
              <a:t>Pier A Plaza &amp; The Battery</a:t>
            </a:r>
          </a:p>
          <a:p>
            <a:br>
              <a:rPr lang="en-US" sz="2800" b="1">
                <a:latin typeface="Aptos"/>
              </a:rPr>
            </a:br>
            <a:r>
              <a:rPr lang="en-US" sz="2800" b="1">
                <a:latin typeface="Aptos"/>
              </a:rPr>
              <a:t>Wagner Park Lawn Reopening (Spring 2026)</a:t>
            </a:r>
            <a:endParaRPr lang="en-US" sz="2800">
              <a:latin typeface="Aptos"/>
            </a:endParaRP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BBDA9-8D2E-BA8F-1CA9-6EDC04AE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255" y="3481904"/>
            <a:ext cx="10755562" cy="61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>
          <a:extLst>
            <a:ext uri="{FF2B5EF4-FFF2-40B4-BE49-F238E27FC236}">
              <a16:creationId xmlns:a16="http://schemas.microsoft.com/office/drawing/2014/main" id="{E8AF81B8-A5DE-5842-A46F-873E8FA0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9602924A-06F0-E45D-43D0-34A00E0A9968}"/>
              </a:ext>
            </a:extLst>
          </p:cNvPr>
          <p:cNvSpPr/>
          <p:nvPr/>
        </p:nvSpPr>
        <p:spPr>
          <a:xfrm>
            <a:off x="275534" y="268562"/>
            <a:ext cx="17734788" cy="1124897"/>
          </a:xfrm>
          <a:prstGeom prst="round2SameRect">
            <a:avLst>
              <a:gd name="adj1" fmla="val 31537"/>
              <a:gd name="adj2" fmla="val 0"/>
            </a:avLst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CBBAC1-D359-2D57-13C1-79B37B109154}"/>
              </a:ext>
            </a:extLst>
          </p:cNvPr>
          <p:cNvSpPr txBox="1">
            <a:spLocks/>
          </p:cNvSpPr>
          <p:nvPr/>
        </p:nvSpPr>
        <p:spPr>
          <a:xfrm>
            <a:off x="638962" y="610187"/>
            <a:ext cx="17367309" cy="115117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spc="300">
                <a:solidFill>
                  <a:srgbClr val="154973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Oswald"/>
              </a:rPr>
              <a:t>North/West Battery Park City Resiliency: Current &amp; Upcoming Work</a:t>
            </a:r>
            <a:endParaRPr lang="en-US" sz="3600" dirty="0">
              <a:solidFill>
                <a:schemeClr val="tx1"/>
              </a:solidFill>
              <a:latin typeface="Oswald" panose="02000503000000000000" pitchFamily="2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3AAD227-FC1B-11BD-B4D3-8A5731D1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38501" y="9671051"/>
            <a:ext cx="2133600" cy="36512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D55406EC-EE96-CB95-61E4-FE1E2320E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"/>
          <a:stretch>
            <a:fillRect/>
          </a:stretch>
        </p:blipFill>
        <p:spPr>
          <a:xfrm>
            <a:off x="6727135" y="1635603"/>
            <a:ext cx="11279136" cy="650193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753FDC-F84A-90C0-C02F-7A9A13907FB1}"/>
              </a:ext>
            </a:extLst>
          </p:cNvPr>
          <p:cNvSpPr txBox="1">
            <a:spLocks/>
          </p:cNvSpPr>
          <p:nvPr/>
        </p:nvSpPr>
        <p:spPr>
          <a:xfrm>
            <a:off x="306014" y="1641486"/>
            <a:ext cx="6257788" cy="7915319"/>
          </a:xfrm>
          <a:prstGeom prst="rect">
            <a:avLst/>
          </a:prstGeom>
        </p:spPr>
        <p:txBody>
          <a:bodyPr vert="horz" lIns="79490" tIns="39746" rIns="79490" bIns="39746" rtlCol="0" anchor="t">
            <a:noAutofit/>
          </a:bodyPr>
          <a:lstStyle>
            <a:defPPr>
              <a:defRPr lang="en-US"/>
            </a:defPPr>
            <a:lvl1pPr marL="0" indent="-3429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indent="-285750" algn="l" defTabSz="12289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indent="-228600" algn="l" defTabSz="12289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North Cove</a:t>
            </a:r>
            <a:r>
              <a:rPr lang="en-US" sz="2800" dirty="0">
                <a:latin typeface="Aptos"/>
                <a:ea typeface="Calibri"/>
                <a:cs typeface="Helvetica"/>
              </a:rPr>
              <a:t> Utility relocation: Ongoing 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Route 9A/ Stuyvesant Plaza</a:t>
            </a:r>
            <a:r>
              <a:rPr lang="en-US" sz="2800" dirty="0">
                <a:latin typeface="Aptos"/>
                <a:ea typeface="Calibri"/>
                <a:cs typeface="Helvetica"/>
              </a:rPr>
              <a:t> Utility relocation: Ongoing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Albany Street</a:t>
            </a:r>
            <a:r>
              <a:rPr lang="en-US" sz="2800" dirty="0">
                <a:latin typeface="Aptos"/>
                <a:ea typeface="Calibri"/>
                <a:cs typeface="Helvetica"/>
              </a:rPr>
              <a:t> Tide Gate installation: Ongoing</a:t>
            </a:r>
            <a:endParaRPr lang="en-US" sz="2800" dirty="0">
              <a:latin typeface="Aptos" panose="020B0004020202020204" pitchFamily="34" charset="0"/>
              <a:ea typeface="Calibri"/>
              <a:cs typeface="Helvetica"/>
            </a:endParaRP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Chambers Street</a:t>
            </a:r>
            <a:r>
              <a:rPr lang="en-US" sz="2800" dirty="0">
                <a:latin typeface="Aptos"/>
                <a:ea typeface="Calibri"/>
                <a:cs typeface="Helvetica"/>
              </a:rPr>
              <a:t> Tide Gate installation: Ongoing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Route 9A/ Stuyvesant Plaza</a:t>
            </a:r>
            <a:r>
              <a:rPr lang="en-US" sz="2800" dirty="0">
                <a:latin typeface="Aptos"/>
                <a:ea typeface="Calibri"/>
                <a:cs typeface="Helvetica"/>
              </a:rPr>
              <a:t> Tide Gate Installation: Starting this month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Rector Place</a:t>
            </a:r>
            <a:r>
              <a:rPr lang="en-US" sz="2800" dirty="0">
                <a:latin typeface="Aptos"/>
                <a:ea typeface="Calibri"/>
                <a:cs typeface="Helvetica"/>
              </a:rPr>
              <a:t> Tide Gate installation: Starting this month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Vesey Place</a:t>
            </a:r>
            <a:r>
              <a:rPr lang="en-US" sz="2800" dirty="0">
                <a:latin typeface="Aptos"/>
                <a:ea typeface="Calibri"/>
                <a:cs typeface="Helvetica"/>
              </a:rPr>
              <a:t> Tide Gate installation: Starting in June</a:t>
            </a:r>
          </a:p>
          <a:p>
            <a:pPr marL="457200" indent="-457200">
              <a:spcBef>
                <a:spcPts val="1800"/>
              </a:spcBef>
            </a:pPr>
            <a:r>
              <a:rPr lang="en-US" sz="2800" b="1" dirty="0">
                <a:latin typeface="Aptos"/>
                <a:ea typeface="Calibri"/>
                <a:cs typeface="Helvetica"/>
              </a:rPr>
              <a:t>South Cove Area</a:t>
            </a:r>
            <a:r>
              <a:rPr lang="en-US" sz="2800" dirty="0">
                <a:latin typeface="Aptos"/>
                <a:ea typeface="Calibri"/>
                <a:cs typeface="Helvetica"/>
              </a:rPr>
              <a:t>: Mobilizing soon</a:t>
            </a:r>
          </a:p>
          <a:p>
            <a:pPr marL="285750" indent="-285750">
              <a:spcBef>
                <a:spcPts val="1800"/>
              </a:spcBef>
            </a:pPr>
            <a:endParaRPr lang="en-US" sz="2800" dirty="0">
              <a:highlight>
                <a:srgbClr val="FFFF00"/>
              </a:highlight>
              <a:latin typeface="Aptos" panose="020B0004020202020204" pitchFamily="34" charset="0"/>
              <a:ea typeface="Calibri"/>
              <a:cs typeface="Helvetic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9C28D0-0D5A-9A9B-3A1D-DEEDB1BD09CA}"/>
              </a:ext>
            </a:extLst>
          </p:cNvPr>
          <p:cNvGrpSpPr/>
          <p:nvPr/>
        </p:nvGrpSpPr>
        <p:grpSpPr>
          <a:xfrm>
            <a:off x="6720840" y="8126594"/>
            <a:ext cx="11268892" cy="1923370"/>
            <a:chOff x="6720840" y="8111354"/>
            <a:chExt cx="10948852" cy="1953850"/>
          </a:xfrm>
        </p:grpSpPr>
        <p:pic>
          <p:nvPicPr>
            <p:cNvPr id="3" name="Picture 2" descr="A construction site with a city skyline in the background&#10;&#10;AI-generated content may be incorrect.">
              <a:extLst>
                <a:ext uri="{FF2B5EF4-FFF2-40B4-BE49-F238E27FC236}">
                  <a16:creationId xmlns:a16="http://schemas.microsoft.com/office/drawing/2014/main" id="{ECF0138F-CDE2-2B13-CD32-52B3B4FC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0840" y="8117205"/>
              <a:ext cx="2819400" cy="1931670"/>
            </a:xfrm>
            <a:prstGeom prst="rect">
              <a:avLst/>
            </a:prstGeom>
          </p:spPr>
        </p:pic>
        <p:pic>
          <p:nvPicPr>
            <p:cNvPr id="4" name="Picture 3" descr="A construction vehicle next to a dumpster&#10;&#10;AI-generated content may be incorrect.">
              <a:extLst>
                <a:ext uri="{FF2B5EF4-FFF2-40B4-BE49-F238E27FC236}">
                  <a16:creationId xmlns:a16="http://schemas.microsoft.com/office/drawing/2014/main" id="{F7B7D82F-1F20-2623-717F-C37A67DF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7131" y="8124825"/>
              <a:ext cx="1506311" cy="1940379"/>
            </a:xfrm>
            <a:prstGeom prst="rect">
              <a:avLst/>
            </a:prstGeom>
          </p:spPr>
        </p:pic>
        <p:pic>
          <p:nvPicPr>
            <p:cNvPr id="8" name="Picture 7" descr="A construction worker with a machine&#10;&#10;AI-generated content may be incorrect.">
              <a:extLst>
                <a:ext uri="{FF2B5EF4-FFF2-40B4-BE49-F238E27FC236}">
                  <a16:creationId xmlns:a16="http://schemas.microsoft.com/office/drawing/2014/main" id="{7954F558-9CCA-3774-D80E-A834CBA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-370" r="-1075" b="24852"/>
            <a:stretch>
              <a:fillRect/>
            </a:stretch>
          </p:blipFill>
          <p:spPr>
            <a:xfrm>
              <a:off x="11355842" y="8111354"/>
              <a:ext cx="2131709" cy="19385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705C60-8728-A42C-58F0-2B53A0F1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31091" y="8112578"/>
              <a:ext cx="4038601" cy="1926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8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>
          <a:extLst>
            <a:ext uri="{FF2B5EF4-FFF2-40B4-BE49-F238E27FC236}">
              <a16:creationId xmlns:a16="http://schemas.microsoft.com/office/drawing/2014/main" id="{CD2A30DB-0FE7-1D57-588B-8108BE5A9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AFBCCCED-3DCB-D8DC-C681-B75605D06F52}"/>
              </a:ext>
            </a:extLst>
          </p:cNvPr>
          <p:cNvSpPr txBox="1"/>
          <p:nvPr/>
        </p:nvSpPr>
        <p:spPr>
          <a:xfrm>
            <a:off x="314209" y="1570239"/>
            <a:ext cx="10459461" cy="83715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>
                <a:latin typeface="Aptos" panose="020B0004020202020204" pitchFamily="34" charset="0"/>
                <a:ea typeface="Calibri"/>
                <a:cs typeface="Calibri"/>
              </a:rPr>
              <a:t>On the Ground</a:t>
            </a:r>
            <a:r>
              <a:rPr lang="en-US" sz="2400" b="1" dirty="0">
                <a:latin typeface="Aptos" panose="020B0004020202020204" pitchFamily="34" charset="0"/>
                <a:ea typeface="Calibri"/>
                <a:cs typeface="Calibri"/>
              </a:rPr>
              <a:t> </a:t>
            </a:r>
            <a:endParaRPr lang="en-US" sz="2400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  <a:ea typeface="Calibri"/>
                <a:cs typeface="Helvetica"/>
              </a:rPr>
              <a:t>Signage and flyers across BPC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  <a:ea typeface="Calibri"/>
                <a:cs typeface="Helvetica"/>
              </a:rPr>
              <a:t>BPC Resiliency “Drop-Ins”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Tuesdays thru March 24, 12-1PM at 6 River Terrace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Fridays thru March 27, 10-11AM at 200 Rector Place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New drop spring drop-in hours to be scheduled</a:t>
            </a:r>
            <a:endParaRPr lang="en-US" sz="2400" dirty="0">
              <a:latin typeface="Aptos" panose="020B0004020202020204" pitchFamily="34" charset="0"/>
              <a:ea typeface="Calibri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  <a:ea typeface="Calibri"/>
                <a:cs typeface="Helvetica"/>
              </a:rPr>
              <a:t>Materials at BPCA programming</a:t>
            </a:r>
          </a:p>
          <a:p>
            <a:endParaRPr lang="en-US" sz="2000" dirty="0">
              <a:latin typeface="Aptos" panose="020B0004020202020204" pitchFamily="34" charset="0"/>
              <a:ea typeface="Calibri"/>
              <a:cs typeface="Helvetica"/>
            </a:endParaRPr>
          </a:p>
          <a:p>
            <a:r>
              <a:rPr lang="en-US" sz="2400" b="1" u="sng" dirty="0">
                <a:latin typeface="Aptos" panose="020B0004020202020204" pitchFamily="34" charset="0"/>
                <a:ea typeface="Calibri"/>
                <a:cs typeface="Calibri"/>
              </a:rPr>
              <a:t>Stakeholder Engagement</a:t>
            </a:r>
            <a:endParaRPr lang="en-US" sz="2400" dirty="0">
              <a:latin typeface="Aptos" panose="020B0004020202020204" pitchFamily="34" charset="0"/>
              <a:ea typeface="Calibri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Helvetica"/>
              </a:rPr>
              <a:t>Construction Advisory Committee: March 20 @ 12:30PM</a:t>
            </a:r>
            <a:endParaRPr lang="en-US" sz="2400" dirty="0">
              <a:latin typeface="Aptos" panose="020B0004020202020204" pitchFamily="34" charset="0"/>
              <a:ea typeface="Calibri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Helvetica"/>
              </a:rPr>
              <a:t>Street Ends Feedback Sessions, 6PM at 200 Rector Community Room:</a:t>
            </a:r>
          </a:p>
          <a:p>
            <a:r>
              <a:rPr lang="en-US" sz="2400" dirty="0">
                <a:latin typeface="Aptos"/>
                <a:ea typeface="Calibri"/>
                <a:cs typeface="Helvetica"/>
              </a:rPr>
              <a:t>	March 25 </a:t>
            </a:r>
            <a:r>
              <a:rPr lang="en-US" sz="2400" i="1" dirty="0">
                <a:latin typeface="Aptos"/>
                <a:ea typeface="Calibri"/>
                <a:cs typeface="Helvetica"/>
              </a:rPr>
              <a:t>(Design Options)</a:t>
            </a:r>
            <a:r>
              <a:rPr lang="en-US" sz="2400" dirty="0">
                <a:latin typeface="Aptos"/>
                <a:ea typeface="Calibri"/>
                <a:cs typeface="Helvetica"/>
              </a:rPr>
              <a:t> &amp; May 20 </a:t>
            </a:r>
            <a:r>
              <a:rPr lang="en-US" sz="2400" i="1" dirty="0">
                <a:latin typeface="Aptos"/>
                <a:ea typeface="Calibri"/>
                <a:cs typeface="Helvetica"/>
              </a:rPr>
              <a:t>(Proposed Designs)</a:t>
            </a:r>
          </a:p>
          <a:p>
            <a:endParaRPr lang="en-US" dirty="0">
              <a:latin typeface="Aptos" panose="020B0004020202020204" pitchFamily="34" charset="0"/>
              <a:ea typeface="Calibri"/>
              <a:cs typeface="Helvetica"/>
            </a:endParaRPr>
          </a:p>
          <a:p>
            <a:r>
              <a:rPr lang="en-US" sz="2400" b="1" u="sng" dirty="0">
                <a:latin typeface="Aptos" panose="020B0004020202020204" pitchFamily="34" charset="0"/>
                <a:ea typeface="Calibri"/>
                <a:cs typeface="Helvetica"/>
              </a:rPr>
              <a:t>Residents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Calibri"/>
              </a:rPr>
              <a:t>Biweekly Construction Newsletters (</a:t>
            </a:r>
            <a:r>
              <a:rPr lang="en-US" sz="2400" dirty="0">
                <a:latin typeface="Aptos"/>
                <a:ea typeface="Calibri"/>
                <a:cs typeface="Calibri"/>
                <a:hlinkClick r:id="rId3"/>
              </a:rPr>
              <a:t>sign up here</a:t>
            </a:r>
            <a:r>
              <a:rPr lang="en-US" sz="2400" dirty="0">
                <a:latin typeface="Aptos"/>
                <a:ea typeface="Calibri"/>
                <a:cs typeface="Calibri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Calibri"/>
              </a:rPr>
              <a:t>Regularly-updated dedicated project website: </a:t>
            </a:r>
            <a:r>
              <a:rPr lang="en-US" sz="2400" dirty="0">
                <a:latin typeface="Aptos"/>
                <a:ea typeface="Calibri"/>
                <a:cs typeface="Calibri"/>
                <a:hlinkClick r:id="rId4"/>
              </a:rPr>
              <a:t>www.bpcresiliency.info</a:t>
            </a:r>
            <a:endParaRPr lang="en-US" sz="2400" dirty="0">
              <a:latin typeface="Aptos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Calibri"/>
              </a:rPr>
              <a:t>Community Board 1 Reports &amp; LMCR Quarterly Updates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/>
                <a:ea typeface="Calibri"/>
                <a:cs typeface="Calibri"/>
              </a:rPr>
              <a:t>Flyers in residential buildings &amp; ground floor retail</a:t>
            </a:r>
            <a:endParaRPr lang="en-US" dirty="0">
              <a:latin typeface="Apto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ptos" panose="020B0004020202020204" pitchFamily="34" charset="0"/>
                <a:ea typeface="Calibri"/>
                <a:cs typeface="Calibri"/>
              </a:rPr>
              <a:t>Community meetings &amp; gatherings (virtual + in-person)</a:t>
            </a:r>
          </a:p>
          <a:p>
            <a:endParaRPr lang="en-US" sz="2000" dirty="0">
              <a:latin typeface="Aptos" panose="020B0004020202020204" pitchFamily="34" charset="0"/>
              <a:ea typeface="Calibri"/>
              <a:cs typeface="Calibri"/>
            </a:endParaRPr>
          </a:p>
          <a:p>
            <a:pPr algn="ctr"/>
            <a:r>
              <a:rPr lang="en-US" sz="2400" b="1" dirty="0">
                <a:latin typeface="Aptos" panose="020B0004020202020204" pitchFamily="34" charset="0"/>
                <a:ea typeface="Calibri"/>
                <a:cs typeface="Calibri"/>
              </a:rPr>
              <a:t>Michael Ryan – Community Construction Liaison</a:t>
            </a:r>
            <a:br>
              <a:rPr lang="en-US" sz="2400" b="1" dirty="0">
                <a:latin typeface="Aptos" panose="020B0004020202020204" pitchFamily="34" charset="0"/>
                <a:ea typeface="Calibri"/>
                <a:cs typeface="Calibri"/>
              </a:rPr>
            </a:br>
            <a:r>
              <a:rPr lang="en-US" sz="2400" b="1" dirty="0">
                <a:latin typeface="Aptos" panose="020B0004020202020204" pitchFamily="34" charset="0"/>
                <a:ea typeface="Calibri"/>
                <a:cs typeface="Calibri"/>
              </a:rPr>
              <a:t>(917) 436-6739</a:t>
            </a:r>
          </a:p>
          <a:p>
            <a:pPr algn="ctr"/>
            <a:r>
              <a:rPr lang="en-US" sz="2400" u="sng" dirty="0">
                <a:solidFill>
                  <a:schemeClr val="accent4"/>
                </a:solidFill>
                <a:latin typeface="Aptos" panose="020B0004020202020204" pitchFamily="34" charset="0"/>
                <a:ea typeface="Calibri"/>
                <a:cs typeface="Calibri"/>
              </a:rPr>
              <a:t>nwbpcrinfo.ny.gov</a:t>
            </a:r>
          </a:p>
        </p:txBody>
      </p:sp>
      <p:sp>
        <p:nvSpPr>
          <p:cNvPr id="4" name="Round Same Side Corner Rectangle 19">
            <a:extLst>
              <a:ext uri="{FF2B5EF4-FFF2-40B4-BE49-F238E27FC236}">
                <a16:creationId xmlns:a16="http://schemas.microsoft.com/office/drawing/2014/main" id="{C7E54169-E321-B5F2-971C-F92E5F00CA4C}"/>
              </a:ext>
            </a:extLst>
          </p:cNvPr>
          <p:cNvSpPr/>
          <p:nvPr/>
        </p:nvSpPr>
        <p:spPr>
          <a:xfrm>
            <a:off x="287133" y="291544"/>
            <a:ext cx="17734788" cy="1124897"/>
          </a:xfrm>
          <a:prstGeom prst="round2SameRect">
            <a:avLst>
              <a:gd name="adj1" fmla="val 31537"/>
              <a:gd name="adj2" fmla="val 0"/>
            </a:avLst>
          </a:prstGeom>
          <a:solidFill>
            <a:srgbClr val="D0D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6AF594-9A59-9718-6D8A-F7107BD7486F}"/>
              </a:ext>
            </a:extLst>
          </p:cNvPr>
          <p:cNvSpPr txBox="1">
            <a:spLocks/>
          </p:cNvSpPr>
          <p:nvPr/>
        </p:nvSpPr>
        <p:spPr>
          <a:xfrm>
            <a:off x="643115" y="388573"/>
            <a:ext cx="16692527" cy="66918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spc="300">
                <a:solidFill>
                  <a:srgbClr val="154973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Oswald"/>
              </a:rPr>
              <a:t>Community Outreach: Upcoming</a:t>
            </a:r>
            <a:endParaRPr lang="en-US" sz="2599" dirty="0">
              <a:solidFill>
                <a:schemeClr val="tx1"/>
              </a:solidFill>
            </a:endParaRPr>
          </a:p>
          <a:p>
            <a:r>
              <a:rPr lang="en-US" sz="2801" b="0" i="1" dirty="0">
                <a:solidFill>
                  <a:schemeClr val="tx1"/>
                </a:solidFill>
                <a:latin typeface="Oswald"/>
              </a:rPr>
              <a:t>Spring 2026</a:t>
            </a:r>
          </a:p>
          <a:p>
            <a:endParaRPr lang="en-US" sz="2801" b="0" dirty="0">
              <a:solidFill>
                <a:schemeClr val="tx1"/>
              </a:solidFill>
              <a:latin typeface="Oswald"/>
            </a:endParaRPr>
          </a:p>
          <a:p>
            <a:endParaRPr lang="en-US" sz="2801" b="0" dirty="0">
              <a:solidFill>
                <a:schemeClr val="tx1"/>
              </a:solidFill>
              <a:latin typeface="Oswald"/>
            </a:endParaRPr>
          </a:p>
          <a:p>
            <a:endParaRPr lang="en-US" sz="2801" b="0" dirty="0">
              <a:solidFill>
                <a:schemeClr val="tx1"/>
              </a:solidFill>
              <a:latin typeface="Oswa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12130-829F-16D9-376F-0AA5EAC68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407" y="1513470"/>
            <a:ext cx="6691667" cy="8729584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C64C206-2293-1C66-97FF-04DF3A9C7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32272" r="15084" b="22920"/>
          <a:stretch>
            <a:fillRect/>
          </a:stretch>
        </p:blipFill>
        <p:spPr bwMode="auto">
          <a:xfrm>
            <a:off x="8035741" y="1584633"/>
            <a:ext cx="3114482" cy="2718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613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913896-803c-4119-adf7-1f339da431b9">
      <Terms xmlns="http://schemas.microsoft.com/office/infopath/2007/PartnerControls"/>
    </lcf76f155ced4ddcb4097134ff3c332f>
    <TaxCatchAll xmlns="79e8d7ce-db1b-4e6d-93a2-cb109ba22340" xsi:nil="true"/>
    <Date xmlns="db913896-803c-4119-adf7-1f339da431b9" xsi:nil="true"/>
    <DateModified xmlns="db913896-803c-4119-adf7-1f339da431b9">2025-04-24T16:00:00+00:00</DateModifie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78588750C6747877941C1AED7096C" ma:contentTypeVersion="21" ma:contentTypeDescription="Create a new document." ma:contentTypeScope="" ma:versionID="e5af453e54d59e10f7cb60cba888eff7">
  <xsd:schema xmlns:xsd="http://www.w3.org/2001/XMLSchema" xmlns:xs="http://www.w3.org/2001/XMLSchema" xmlns:p="http://schemas.microsoft.com/office/2006/metadata/properties" xmlns:ns2="db913896-803c-4119-adf7-1f339da431b9" xmlns:ns3="c56908b3-33f7-4be7-8e21-0636bee67ec3" xmlns:ns4="79e8d7ce-db1b-4e6d-93a2-cb109ba22340" targetNamespace="http://schemas.microsoft.com/office/2006/metadata/properties" ma:root="true" ma:fieldsID="cebec20bacaeff4ea63384af3787283d" ns2:_="" ns3:_="" ns4:_="">
    <xsd:import namespace="db913896-803c-4119-adf7-1f339da431b9"/>
    <xsd:import namespace="c56908b3-33f7-4be7-8e21-0636bee67ec3"/>
    <xsd:import namespace="79e8d7ce-db1b-4e6d-93a2-cb109ba223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Date" minOccurs="0"/>
                <xsd:element ref="ns2:MediaLengthInSeconds" minOccurs="0"/>
                <xsd:element ref="ns2:MediaServiceBillingMetadata" minOccurs="0"/>
                <xsd:element ref="ns2:DateModif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13896-803c-4119-adf7-1f339da431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ba8f0f7-4e87-4cf5-8b38-97d9ac153d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Date" ma:index="25" nillable="true" ma:displayName="Date" ma:format="DateOnly" ma:internalName="Date">
      <xsd:simpleType>
        <xsd:restriction base="dms:DateTim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eModified" ma:index="28" nillable="true" ma:displayName="Date Modified" ma:format="DateTime" ma:indexed="true" ma:internalName="DateModifi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908b3-33f7-4be7-8e21-0636bee67e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8d7ce-db1b-4e6d-93a2-cb109ba223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f606219-4cb4-405e-a745-a5df762fb539}" ma:internalName="TaxCatchAll" ma:showField="CatchAllData" ma:web="79e8d7ce-db1b-4e6d-93a2-cb109ba223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B40C4-7622-4CF6-BA17-F0A0DCDCDE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CE1F4-698B-4BC1-86A2-02CEC5874AD0}">
  <ds:schemaRefs>
    <ds:schemaRef ds:uri="79e8d7ce-db1b-4e6d-93a2-cb109ba22340"/>
    <ds:schemaRef ds:uri="c56908b3-33f7-4be7-8e21-0636bee67ec3"/>
    <ds:schemaRef ds:uri="db913896-803c-4119-adf7-1f339da431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116751-416C-4C2B-996B-CDE0CDE245FB}">
  <ds:schemaRefs>
    <ds:schemaRef ds:uri="79e8d7ce-db1b-4e6d-93a2-cb109ba22340"/>
    <ds:schemaRef ds:uri="c56908b3-33f7-4be7-8e21-0636bee67ec3"/>
    <ds:schemaRef ds:uri="db913896-803c-4119-adf7-1f339da431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329</Words>
  <Application>Microsoft Office PowerPoint</Application>
  <PresentationFormat>Custom</PresentationFormat>
  <Paragraphs>59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Oswald</vt:lpstr>
      <vt:lpstr>Calibri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COMMUNITY Programs</dc:title>
  <dc:creator>Daniel Dickson</dc:creator>
  <cp:lastModifiedBy>Nicholas Sbordone</cp:lastModifiedBy>
  <cp:revision>2</cp:revision>
  <cp:lastPrinted>2025-05-14T20:58:03Z</cp:lastPrinted>
  <dcterms:created xsi:type="dcterms:W3CDTF">2006-08-16T00:00:00Z</dcterms:created>
  <dcterms:modified xsi:type="dcterms:W3CDTF">2026-03-13T17:40:55Z</dcterms:modified>
  <dc:identifier>DAGN8d_zYz0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0x0101000D578588750C6747877941C1AED7096C</vt:lpwstr>
  </property>
  <property fmtid="{D5CDD505-2E9C-101B-9397-08002B2CF9AE}" pid="3" name="MediaServiceImageTags">
    <vt:lpwstr/>
  </property>
</Properties>
</file>